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7" r:id="rId3"/>
    <p:sldId id="258" r:id="rId4"/>
    <p:sldId id="289" r:id="rId5"/>
    <p:sldId id="288" r:id="rId6"/>
    <p:sldId id="260" r:id="rId7"/>
    <p:sldId id="285" r:id="rId8"/>
    <p:sldId id="267" r:id="rId9"/>
    <p:sldId id="268" r:id="rId10"/>
    <p:sldId id="269" r:id="rId11"/>
    <p:sldId id="287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conomica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s Bartelheimer" initials="JB" lastIdx="38" clrIdx="0"/>
  <p:cmAuthor id="1" name="Moncho Llorca, Jaime" initials="MLJ" lastIdx="45" clrIdx="1">
    <p:extLst>
      <p:ext uri="{19B8F6BF-5375-455C-9EA6-DF929625EA0E}">
        <p15:presenceInfo xmlns:p15="http://schemas.microsoft.com/office/powerpoint/2012/main" userId="S-1-5-21-1531082355-734649621-3782574898-2322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58" y="18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2:47.519" idx="33">
    <p:pos x="1770" y="2570"/>
    <p:text>Ì would prefer to add the a button about invite friends also on the "home"-page. any idea for a good design?</p:text>
  </p:cm>
  <p:cm authorId="1" dt="2017-04-25T15:28:08.693" idx="42">
    <p:pos x="1770" y="2661"/>
    <p:text>I can put "invite friends" button first. Now,it is located  after "view menu" button, but you can not view it because there are a scroll</p:text>
    <p:extLst>
      <p:ext uri="{C676402C-5697-4E1C-873F-D02D1690AC5C}">
        <p15:threadingInfo xmlns:p15="http://schemas.microsoft.com/office/powerpoint/2012/main" timeZoneBias="-120">
          <p15:parentCm authorId="0" idx="33"/>
        </p15:threadingInfo>
      </p:ext>
    </p:extLst>
  </p:cm>
  <p:cm authorId="0" dt="2017-04-21T15:37:06.986" idx="32">
    <p:pos x="2010" y="706"/>
    <p:text>do we need the "burger"-button on the right?
10 minutes later.....
ahhh. this is the order list. do you have a different button. maybe a shopping cart or paper-notebook?</p:text>
  </p:cm>
  <p:cm authorId="1" dt="2017-04-25T15:35:40.775" idx="43">
    <p:pos x="2010" y="797"/>
    <p:text>Yes I can put other icons</p:text>
    <p:extLst>
      <p:ext uri="{C676402C-5697-4E1C-873F-D02D1690AC5C}">
        <p15:threadingInfo xmlns:p15="http://schemas.microsoft.com/office/powerpoint/2012/main" timeZoneBias="-120">
          <p15:parentCm authorId="0" idx="32"/>
        </p15:threadingInfo>
      </p:ext>
    </p:extLst>
  </p:cm>
  <p:cm authorId="1" dt="2017-04-25T15:47:51.566" idx="44">
    <p:pos x="3606" y="1483"/>
    <p:text>I can put the following options: notebook, basket or shopping cart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34:43.118" idx="35">
    <p:pos x="678" y="1166"/>
    <p:text>could we rename the filter to "more filters"</p:text>
  </p:cm>
  <p:cm authorId="1" dt="2017-04-25T13:37:22.524" idx="35">
    <p:pos x="678" y="1257"/>
    <p:text>Perfect</p:text>
    <p:extLst>
      <p:ext uri="{C676402C-5697-4E1C-873F-D02D1690AC5C}">
        <p15:threadingInfo xmlns:p15="http://schemas.microsoft.com/office/powerpoint/2012/main" timeZoneBias="-120">
          <p15:parentCm authorId="0" idx="35"/>
        </p15:threadingInfo>
      </p:ext>
    </p:extLst>
  </p:cm>
  <p:cm authorId="0" dt="2017-04-21T15:35:02.141" idx="36">
    <p:pos x="3270" y="1950"/>
    <p:text>rename it to your favorites</p:text>
  </p:cm>
  <p:cm authorId="1" dt="2017-04-25T13:37:12.815" idx="33">
    <p:pos x="3270" y="2041"/>
    <p:text>Ok</p:text>
    <p:extLst>
      <p:ext uri="{C676402C-5697-4E1C-873F-D02D1690AC5C}">
        <p15:threadingInfo xmlns:p15="http://schemas.microsoft.com/office/powerpoint/2012/main" timeZoneBias="-120">
          <p15:parentCm authorId="0" idx="36"/>
        </p15:threadingInfo>
      </p:ext>
    </p:extLst>
  </p:cm>
  <p:cm authorId="0" dt="2017-04-21T15:44:06.674" idx="34">
    <p:pos x="1822" y="886"/>
    <p:text>we should add the filter for dishes (main, starter, ....) at the top. not hidden below the filter.
sorting shall be moved down to 
</p:text>
  </p:cm>
  <p:cm authorId="1" dt="2017-04-25T13:40:11.211" idx="36">
    <p:pos x="1822" y="977"/>
    <p:text>I get it. it's possible</p:text>
    <p:extLst>
      <p:ext uri="{C676402C-5697-4E1C-873F-D02D1690AC5C}">
        <p15:threadingInfo xmlns:p15="http://schemas.microsoft.com/office/powerpoint/2012/main" timeZoneBias="-120">
          <p15:parentCm authorId="0" idx="3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4-21T15:46:08.083" idx="38">
    <p:pos x="3758" y="1494"/>
    <p:text>could we use a "note" - icon instead of the eye? What do you think? </p:text>
  </p:cm>
  <p:cm authorId="1" dt="2017-04-25T13:42:32.401" idx="38">
    <p:pos x="3758" y="1585"/>
    <p:text>A "note" icon can be confusing, but I can find another one, for example a "dialog" icon</p:text>
    <p:extLst>
      <p:ext uri="{C676402C-5697-4E1C-873F-D02D1690AC5C}">
        <p15:threadingInfo xmlns:p15="http://schemas.microsoft.com/office/powerpoint/2012/main" timeZoneBias="-120">
          <p15:parentCm authorId="0" idx="38"/>
        </p15:threadingInfo>
      </p:ext>
    </p:extLst>
  </p:cm>
  <p:cm authorId="1" dt="2017-04-25T13:42:49.480" idx="39">
    <p:pos x="3758" y="1676"/>
    <p:text>What do you think?</p:text>
    <p:extLst>
      <p:ext uri="{C676402C-5697-4E1C-873F-D02D1690AC5C}">
        <p15:threadingInfo xmlns:p15="http://schemas.microsoft.com/office/powerpoint/2012/main" timeZoneBias="-120">
          <p15:parentCm authorId="0" idx="38"/>
        </p15:threadingInfo>
      </p:ext>
    </p:extLst>
  </p:cm>
  <p:cm authorId="1" dt="2017-04-25T13:42:57.586" idx="40">
    <p:pos x="3056" y="1813"/>
    <p:text>Example icon "dialog"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4331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73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60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6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0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2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4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1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169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0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Contrato">
    <p:bg>
      <p:bgPr>
        <a:solidFill>
          <a:srgbClr val="E0E3E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440450" y="1368950"/>
            <a:ext cx="7987200" cy="21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rPr>
              <a:t>La información que contiene este documento es confidencial y propiedad de Capgemini. Copyright© 2015 Capgemini. Todos los derechos reservados.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0098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 información relativa a los conceptos, ideas, metodologías y otros materiales utilizados está estrictamente limitada al uso de los colaboradores del IVI, y únicamente para la consideración de la propuesta y evaluación de las competencias y capacidades de Capgemini, sobre la colaboración que puede dar IVI dentro del marco y del contexto de la presente propuesta de colaboración.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copias totales o parciales de los materiales que constituyen la propuesta no pueden ser facilitados a otras entidades, además de  al IVI, sin el permiso previo por escrito de Capgemini.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Las referencias a IVIs o a otras entidades que figuran en la propuesta no deberán ser utilizadas sin la autorización previa de Capgemini.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5" name="Shape 115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6" name="Shape 116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5400000">
            <a:off x="32350" y="856900"/>
            <a:ext cx="3495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to sin texto">
    <p:bg>
      <p:bgPr>
        <a:solidFill>
          <a:srgbClr val="E0E3E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40450" y="1886775"/>
            <a:ext cx="7986900" cy="15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40450" y="1369450"/>
            <a:ext cx="7986900" cy="51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02B9EF"/>
              </a:buClr>
              <a:buSzPct val="100000"/>
              <a:buFont typeface="Calibri"/>
              <a:defRPr sz="10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7" name="Shape 1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" name="Shape 1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8595300" y="402300"/>
            <a:ext cx="548700" cy="54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-9050" y="0"/>
            <a:ext cx="9144000" cy="67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-9050" y="222600"/>
            <a:ext cx="8952600" cy="7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5400000">
            <a:off x="550" y="888700"/>
            <a:ext cx="413100" cy="432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>
            <a:off x="-9050" y="951000"/>
            <a:ext cx="387600" cy="574800"/>
          </a:xfrm>
          <a:prstGeom prst="flowChartDelay">
            <a:avLst/>
          </a:prstGeom>
          <a:solidFill>
            <a:srgbClr val="E0E3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0450" y="164612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ontraportad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1040525" y="2541000"/>
            <a:ext cx="5399700" cy="232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Acerca de Capgemini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alrededor de 120.000 empleados en 40 países, Capgemini es uno de los principales líderes en servicios de consultoría, tecnología y outsourcing del mundo. El Grupo Capgemini ha alcanzado unos ingresos globales de 9.700 millones de euros en 2011.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Capgemini en colaboración con sus clientes, crea y proporciona las soluciones tecnológicas y de negocio que mejor se ajustan a sus necesidades y que conducen a alcanzar los resultados deseados.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Siendo una organización profundamente multicultural, Capgemini ha desarrollado su propia forma de trabajar, la Collaborative Business Experience </a:t>
            </a:r>
            <a:r>
              <a:rPr lang="en" sz="1000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basada en su modelo de producción Rightshore ®.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más información: www.es.capgemini.com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Rightshore</a:t>
            </a:r>
            <a:r>
              <a:rPr lang="en" sz="1200" i="1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®</a:t>
            </a:r>
            <a:r>
              <a:rPr lang="en" sz="7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trademark belonging to Capgemini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 sin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5924" y="829223"/>
            <a:ext cx="2628925" cy="2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25" y="1222450"/>
            <a:ext cx="9252650" cy="39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6520050" y="4633800"/>
            <a:ext cx="2344800" cy="2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57142"/>
              <a:buFont typeface="Arial"/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2016 Capgemini. All rights reserved.</a:t>
            </a:r>
          </a:p>
          <a:p>
            <a:pPr lvl="0" algn="r" rtl="0">
              <a:spcBef>
                <a:spcPts val="0"/>
              </a:spcBef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0" y="449687"/>
            <a:ext cx="2628932" cy="6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1040525" y="2528250"/>
            <a:ext cx="5479500" cy="20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Picture1.jpg"/>
          <p:cNvPicPr preferRelativeResize="0"/>
          <p:nvPr/>
        </p:nvPicPr>
        <p:blipFill rotWithShape="1">
          <a:blip r:embed="rId2">
            <a:alphaModFix/>
          </a:blip>
          <a:srcRect t="9376" b="937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94800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948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Índice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>
            <a:st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22"/>
          <p:cNvCxnSpPr>
            <a:stCxn id="21" idx="1"/>
            <a:endCxn id="21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23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hape 26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" name="Shape 27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9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49100" y="949600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●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○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200000"/>
              </a:lnSpc>
              <a:spcBef>
                <a:spcPts val="0"/>
              </a:spcBef>
              <a:buClr>
                <a:srgbClr val="CCCCCC"/>
              </a:buClr>
              <a:buSzPct val="100000"/>
              <a:buFont typeface="Calibri"/>
              <a:buChar char="■"/>
              <a:defRPr sz="2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/>
          <p:nvPr/>
        </p:nvSpPr>
        <p:spPr>
          <a:xfrm rot="5400000">
            <a:off x="33100" y="475150"/>
            <a:ext cx="348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e con título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>
            <a:stCxn id="36" idx="1"/>
            <a:endCxn id="36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7" name="Shape 37" descr="laptop-602620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 descr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3824"/>
            <a:ext cx="9144000" cy="1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>
            <a:stCxn id="47" idx="1"/>
            <a:endCxn id="4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" name="Shape 48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79785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Shape 5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723" y="4782499"/>
            <a:ext cx="1073021" cy="3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e dos columna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>
            <a:stCxn id="58" idx="1"/>
            <a:endCxn id="58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9" name="Shape 59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491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4528200" y="1005475"/>
            <a:ext cx="41553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Shape 6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" name="Shape 6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úmero gran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>
            <a:stCxn id="73" idx="1"/>
            <a:endCxn id="73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" name="Shape 7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" name="Shape 83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4" name="Shape 84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 txBox="1">
            <a:spLocks noGrp="1"/>
          </p:cNvSpPr>
          <p:nvPr>
            <p:ph type="title" idx="2"/>
          </p:nvPr>
        </p:nvSpPr>
        <p:spPr>
          <a:xfrm>
            <a:off x="641175" y="961750"/>
            <a:ext cx="7816800" cy="17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0000" b="1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 rtl="0">
              <a:spcBef>
                <a:spcPts val="0"/>
              </a:spcBef>
              <a:buNone/>
              <a:defRPr sz="10000" b="1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-7275" y="2367975"/>
            <a:ext cx="91440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descripció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>
            <a:stCxn id="89" idx="1"/>
            <a:endCxn id="89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595300" y="21300"/>
            <a:ext cx="567000" cy="548700"/>
          </a:xfrm>
          <a:prstGeom prst="ellips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9050" y="222600"/>
            <a:ext cx="8952600" cy="3441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5400000">
            <a:off x="28600" y="479650"/>
            <a:ext cx="357000" cy="432300"/>
          </a:xfrm>
          <a:prstGeom prst="rtTriangle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-9050" y="570000"/>
            <a:ext cx="387600" cy="574800"/>
          </a:xfrm>
          <a:prstGeom prst="flowChartDelay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9050" y="0"/>
            <a:ext cx="9171300" cy="368700"/>
          </a:xfrm>
          <a:prstGeom prst="rect">
            <a:avLst/>
          </a:prstGeom>
          <a:solidFill>
            <a:srgbClr val="02B9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None/>
              <a:defRPr sz="2000">
                <a:solidFill>
                  <a:srgbClr val="0098C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Shape 98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99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0" name="Shape 100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84725" y="1005475"/>
            <a:ext cx="50988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buClr>
                <a:srgbClr val="666666"/>
              </a:buClr>
              <a:buSzPct val="100000"/>
              <a:buFont typeface="Calibri"/>
              <a:defRPr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title" idx="2"/>
          </p:nvPr>
        </p:nvSpPr>
        <p:spPr>
          <a:xfrm>
            <a:off x="459025" y="1012750"/>
            <a:ext cx="3125700" cy="3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600">
                <a:solidFill>
                  <a:srgbClr val="02B9E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7394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-9050" y="4706300"/>
            <a:ext cx="917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>
            <a:stCxn id="107" idx="1"/>
            <a:endCxn id="107" idx="1"/>
          </p:cNvCxnSpPr>
          <p:nvPr/>
        </p:nvCxnSpPr>
        <p:spPr>
          <a:xfrm>
            <a:off x="8457957" y="4881766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64250" y="4709725"/>
            <a:ext cx="7896300" cy="3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contained in this presentation is proprietary.</a:t>
            </a:r>
          </a:p>
          <a:p>
            <a:pPr lvl="0" algn="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2017 Capgemini. All rights reserved. Rightshore</a:t>
            </a:r>
            <a:r>
              <a:rPr lang="en" sz="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®  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trademark belonging to Capgemini.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" name="Shape 109"/>
          <p:cNvCxnSpPr/>
          <p:nvPr/>
        </p:nvCxnSpPr>
        <p:spPr>
          <a:xfrm>
            <a:off x="8427500" y="4788750"/>
            <a:ext cx="0" cy="213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pPr lvl="0" algn="ctr" rtl="0">
                <a:spcBef>
                  <a:spcPts val="0"/>
                </a:spcBef>
                <a:buNone/>
              </a:pPr>
              <a:t>‹#›</a:t>
            </a:fld>
            <a:endParaRPr lang="en" sz="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3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755470" y="1182480"/>
            <a:ext cx="5128170" cy="102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Wireframes </a:t>
            </a:r>
            <a:r>
              <a:rPr lang="en" b="1" dirty="0" smtClean="0"/>
              <a:t>high fidelity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i="1" dirty="0" smtClean="0"/>
              <a:t>responsive design - mobile</a:t>
            </a:r>
            <a:endParaRPr lang="en" i="1" dirty="0"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755470" y="2408880"/>
            <a:ext cx="3060300" cy="378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My Thai Star - Devon </a:t>
            </a:r>
            <a:r>
              <a:rPr lang="en" dirty="0" smtClean="0"/>
              <a:t>Example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SPRINT 1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41" y="835879"/>
            <a:ext cx="2134030" cy="3867930"/>
          </a:xfrm>
          <a:prstGeom prst="rect">
            <a:avLst/>
          </a:prstGeom>
        </p:spPr>
      </p:pic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Define order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2"/>
          </p:nvPr>
        </p:nvSpPr>
        <p:spPr>
          <a:xfrm>
            <a:off x="3676255" y="2362200"/>
            <a:ext cx="994500" cy="53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1"/>
                </a:solidFill>
              </a:rPr>
              <a:t>Select dishes</a:t>
            </a:r>
          </a:p>
        </p:txBody>
      </p:sp>
      <p:cxnSp>
        <p:nvCxnSpPr>
          <p:cNvPr id="304" name="Shape 304"/>
          <p:cNvCxnSpPr>
            <a:stCxn id="303" idx="2"/>
            <a:endCxn id="302" idx="1"/>
          </p:cNvCxnSpPr>
          <p:nvPr/>
        </p:nvCxnSpPr>
        <p:spPr>
          <a:xfrm rot="5400000" flipH="1" flipV="1">
            <a:off x="1754158" y="2781711"/>
            <a:ext cx="2073408" cy="1770786"/>
          </a:xfrm>
          <a:prstGeom prst="bentConnector4">
            <a:avLst>
              <a:gd name="adj1" fmla="val -11025"/>
              <a:gd name="adj2" fmla="val 80083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6" name="Shape 306"/>
          <p:cNvSpPr/>
          <p:nvPr/>
        </p:nvSpPr>
        <p:spPr>
          <a:xfrm>
            <a:off x="4965142" y="1131550"/>
            <a:ext cx="2134030" cy="3578438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1" y="842058"/>
            <a:ext cx="2130836" cy="3867930"/>
          </a:xfrm>
          <a:prstGeom prst="rect">
            <a:avLst/>
          </a:prstGeom>
        </p:spPr>
      </p:pic>
      <p:cxnSp>
        <p:nvCxnSpPr>
          <p:cNvPr id="307" name="Shape 307"/>
          <p:cNvCxnSpPr>
            <a:stCxn id="302" idx="0"/>
            <a:endCxn id="306" idx="0"/>
          </p:cNvCxnSpPr>
          <p:nvPr/>
        </p:nvCxnSpPr>
        <p:spPr>
          <a:xfrm rot="5400000" flipH="1" flipV="1">
            <a:off x="4487506" y="817549"/>
            <a:ext cx="1230650" cy="1858652"/>
          </a:xfrm>
          <a:prstGeom prst="bentConnector3">
            <a:avLst>
              <a:gd name="adj1" fmla="val 1362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303" name="Shape 303"/>
          <p:cNvSpPr/>
          <p:nvPr/>
        </p:nvSpPr>
        <p:spPr>
          <a:xfrm>
            <a:off x="840050" y="2139689"/>
            <a:ext cx="2130837" cy="2564119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16" y="2920769"/>
            <a:ext cx="142163" cy="142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65140" y="2811825"/>
            <a:ext cx="2134031" cy="3600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34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11450" y="915520"/>
            <a:ext cx="3303600" cy="32867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Menu and home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Menu sidebar</a:t>
            </a:r>
            <a:endParaRPr lang="en" sz="1200" dirty="0">
              <a:solidFill>
                <a:srgbClr val="999999"/>
              </a:solidFill>
            </a:endParaRPr>
          </a:p>
          <a:p>
            <a:pPr marL="171450" indent="-171450"/>
            <a:r>
              <a:rPr lang="es-ES_tradnl" sz="1200" dirty="0" smtClean="0">
                <a:solidFill>
                  <a:srgbClr val="999999"/>
                </a:solidFill>
              </a:rPr>
              <a:t>Home</a:t>
            </a:r>
          </a:p>
          <a:p>
            <a:pPr marL="171450" indent="-171450"/>
            <a:endParaRPr lang="en" sz="1200" b="1" dirty="0" smtClean="0">
              <a:solidFill>
                <a:srgbClr val="999999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Invite </a:t>
            </a:r>
            <a:r>
              <a:rPr lang="en" sz="1200" b="1" dirty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Create </a:t>
            </a:r>
            <a:r>
              <a:rPr lang="en" sz="1200" dirty="0">
                <a:solidFill>
                  <a:srgbClr val="999999"/>
                </a:solidFill>
              </a:rPr>
              <a:t>invite for </a:t>
            </a:r>
            <a:r>
              <a:rPr lang="en" sz="1200" dirty="0" smtClean="0">
                <a:solidFill>
                  <a:srgbClr val="999999"/>
                </a:solidFill>
              </a:rPr>
              <a:t>friends</a:t>
            </a:r>
          </a:p>
          <a:p>
            <a:pPr marL="171450" indent="-171450"/>
            <a:r>
              <a:rPr lang="es-ES_tradnl" sz="1200" dirty="0" err="1" smtClean="0">
                <a:solidFill>
                  <a:srgbClr val="999999"/>
                </a:solidFill>
              </a:rPr>
              <a:t>Create</a:t>
            </a:r>
            <a:r>
              <a:rPr lang="en" sz="1200" dirty="0" smtClean="0">
                <a:solidFill>
                  <a:srgbClr val="999999"/>
                </a:solidFill>
              </a:rPr>
              <a:t> reservation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rgbClr val="999999"/>
                </a:solidFill>
              </a:rPr>
              <a:t>Digital </a:t>
            </a:r>
            <a:r>
              <a:rPr lang="en" sz="1200" b="1" dirty="0">
                <a:solidFill>
                  <a:srgbClr val="999999"/>
                </a:solidFill>
              </a:rPr>
              <a:t>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Filter menu</a:t>
            </a:r>
          </a:p>
          <a:p>
            <a:pPr marL="171450" indent="-171450"/>
            <a:r>
              <a:rPr lang="en" sz="1200" dirty="0" smtClean="0">
                <a:solidFill>
                  <a:srgbClr val="999999"/>
                </a:solidFill>
              </a:rPr>
              <a:t>Define order</a:t>
            </a:r>
            <a:endParaRPr lang="en" sz="1200" dirty="0">
              <a:solidFill>
                <a:srgbClr val="999999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 rtl="0">
              <a:spcBef>
                <a:spcPts val="0"/>
              </a:spcBef>
              <a:buNone/>
            </a:pPr>
            <a:endParaRPr sz="1200" dirty="0"/>
          </a:p>
          <a:p>
            <a:pPr marL="457200" lvl="0" indent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78207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674" y="1025974"/>
            <a:ext cx="4657428" cy="349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Menu and home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91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rgbClr val="FFFFFF"/>
                </a:solidFill>
              </a:rPr>
              <a:t>Home and menu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70" y="915819"/>
            <a:ext cx="2010329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80" y="884742"/>
            <a:ext cx="1999578" cy="35798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4539610" y="1467849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Open left side bar with menu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1423403" y="973666"/>
            <a:ext cx="185804" cy="16072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Elbow Connector 15"/>
          <p:cNvCxnSpPr>
            <a:stCxn id="14" idx="0"/>
          </p:cNvCxnSpPr>
          <p:nvPr/>
        </p:nvCxnSpPr>
        <p:spPr>
          <a:xfrm rot="16200000" flipH="1">
            <a:off x="3865336" y="-1375365"/>
            <a:ext cx="373914" cy="5071977"/>
          </a:xfrm>
          <a:prstGeom prst="bentConnector4">
            <a:avLst>
              <a:gd name="adj1" fmla="val -61137"/>
              <a:gd name="adj2" fmla="val 602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00" y="2580530"/>
            <a:ext cx="2155765" cy="11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Invite friends</a:t>
            </a:r>
          </a:p>
        </p:txBody>
      </p:sp>
    </p:spTree>
    <p:extLst>
      <p:ext uri="{BB962C8B-B14F-4D97-AF65-F5344CB8AC3E}">
        <p14:creationId xmlns:p14="http://schemas.microsoft.com/office/powerpoint/2010/main" val="10572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FFFFFF"/>
                </a:solidFill>
              </a:rPr>
              <a:t>Invite friends: </a:t>
            </a:r>
            <a:r>
              <a:rPr lang="en" sz="1800">
                <a:solidFill>
                  <a:srgbClr val="FFFFFF"/>
                </a:solidFill>
              </a:rPr>
              <a:t>Create invite for friends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13" y="627481"/>
            <a:ext cx="2105774" cy="4104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hape 225"/>
          <p:cNvSpPr/>
          <p:nvPr/>
        </p:nvSpPr>
        <p:spPr>
          <a:xfrm>
            <a:off x="3519113" y="437200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23"/>
          <p:cNvSpPr txBox="1">
            <a:spLocks noGrp="1"/>
          </p:cNvSpPr>
          <p:nvPr>
            <p:ph type="body" idx="2"/>
          </p:nvPr>
        </p:nvSpPr>
        <p:spPr>
          <a:xfrm>
            <a:off x="5679412" y="4372000"/>
            <a:ext cx="2117339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8" name="Shape 225"/>
          <p:cNvSpPr/>
          <p:nvPr/>
        </p:nvSpPr>
        <p:spPr>
          <a:xfrm>
            <a:off x="3519113" y="1203560"/>
            <a:ext cx="2105774" cy="360051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23"/>
          <p:cNvSpPr txBox="1">
            <a:spLocks noGrp="1"/>
          </p:cNvSpPr>
          <p:nvPr>
            <p:ph type="body" idx="2"/>
          </p:nvPr>
        </p:nvSpPr>
        <p:spPr>
          <a:xfrm>
            <a:off x="5713438" y="1224432"/>
            <a:ext cx="2675092" cy="3463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Tab menu: invite friends or book table</a:t>
            </a:r>
            <a:endParaRPr lang="en" sz="1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9542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</a:rPr>
              <a:t>Invite friends: </a:t>
            </a:r>
            <a:r>
              <a:rPr lang="en" sz="1800" dirty="0">
                <a:solidFill>
                  <a:srgbClr val="FFFFFF"/>
                </a:solidFill>
              </a:rPr>
              <a:t>Create </a:t>
            </a:r>
            <a:r>
              <a:rPr lang="en" sz="1800" dirty="0" smtClean="0">
                <a:solidFill>
                  <a:srgbClr val="FFFFFF"/>
                </a:solidFill>
              </a:rPr>
              <a:t>reservation</a:t>
            </a:r>
            <a:endParaRPr lang="en" sz="1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0" y="699489"/>
            <a:ext cx="1872260" cy="403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0" y="699489"/>
            <a:ext cx="1844258" cy="3396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Shape 225"/>
          <p:cNvSpPr/>
          <p:nvPr/>
        </p:nvSpPr>
        <p:spPr>
          <a:xfrm>
            <a:off x="1043510" y="4035549"/>
            <a:ext cx="1872260" cy="695337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3"/>
          <p:cNvSpPr txBox="1">
            <a:spLocks noGrp="1"/>
          </p:cNvSpPr>
          <p:nvPr>
            <p:ph type="body" idx="2"/>
          </p:nvPr>
        </p:nvSpPr>
        <p:spPr>
          <a:xfrm>
            <a:off x="2915771" y="4035549"/>
            <a:ext cx="1584219" cy="66887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Hide area - Scroll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4" name="Shape 225"/>
          <p:cNvSpPr/>
          <p:nvPr/>
        </p:nvSpPr>
        <p:spPr>
          <a:xfrm>
            <a:off x="4673705" y="1347580"/>
            <a:ext cx="1770555" cy="187226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23"/>
          <p:cNvSpPr txBox="1">
            <a:spLocks noGrp="1"/>
          </p:cNvSpPr>
          <p:nvPr>
            <p:ph type="body" idx="2"/>
          </p:nvPr>
        </p:nvSpPr>
        <p:spPr>
          <a:xfrm>
            <a:off x="6545966" y="1350321"/>
            <a:ext cx="1584219" cy="180100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b="1" dirty="0" smtClean="0">
                <a:solidFill>
                  <a:schemeClr val="accent1"/>
                </a:solidFill>
              </a:rPr>
              <a:t>Confirmation popup: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Send reservation</a:t>
            </a:r>
            <a:endParaRPr lang="en" sz="1200" dirty="0">
              <a:solidFill>
                <a:schemeClr val="accent1"/>
              </a:solidFill>
            </a:endParaRPr>
          </a:p>
        </p:txBody>
      </p:sp>
      <p:sp>
        <p:nvSpPr>
          <p:cNvPr id="17" name="Shape 225"/>
          <p:cNvSpPr/>
          <p:nvPr/>
        </p:nvSpPr>
        <p:spPr>
          <a:xfrm>
            <a:off x="2231675" y="4299990"/>
            <a:ext cx="504070" cy="28804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Elbow Connector 17"/>
          <p:cNvCxnSpPr>
            <a:stCxn id="17" idx="0"/>
            <a:endCxn id="7" idx="1"/>
          </p:cNvCxnSpPr>
          <p:nvPr/>
        </p:nvCxnSpPr>
        <p:spPr>
          <a:xfrm rot="5400000" flipH="1" flipV="1">
            <a:off x="2612809" y="2268789"/>
            <a:ext cx="1902102" cy="216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14575" y="24077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MY THAI STAR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7275" y="1697650"/>
            <a:ext cx="9171300" cy="66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Digital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9100" y="0"/>
            <a:ext cx="8494500" cy="58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</a:rPr>
              <a:t>Digital menu: </a:t>
            </a:r>
            <a:r>
              <a:rPr lang="en" sz="1800">
                <a:solidFill>
                  <a:srgbClr val="FFFFFF"/>
                </a:solidFill>
              </a:rPr>
              <a:t>Filter menu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563860" y="1328024"/>
            <a:ext cx="1152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closed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295" name="Shape 295"/>
          <p:cNvCxnSpPr>
            <a:stCxn id="294" idx="3"/>
          </p:cNvCxnSpPr>
          <p:nvPr/>
        </p:nvCxnSpPr>
        <p:spPr>
          <a:xfrm>
            <a:off x="2771751" y="1605479"/>
            <a:ext cx="792109" cy="3240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0" y="777364"/>
            <a:ext cx="2178630" cy="3954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593121" y="1065404"/>
            <a:ext cx="2178630" cy="108015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54859"/>
            <a:ext cx="2222218" cy="3963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hape 293"/>
          <p:cNvSpPr txBox="1">
            <a:spLocks noGrp="1"/>
          </p:cNvSpPr>
          <p:nvPr>
            <p:ph type="body" idx="2"/>
          </p:nvPr>
        </p:nvSpPr>
        <p:spPr>
          <a:xfrm>
            <a:off x="7740440" y="1582937"/>
            <a:ext cx="1203160" cy="120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 dirty="0">
                <a:solidFill>
                  <a:schemeClr val="accent1"/>
                </a:solidFill>
              </a:rPr>
              <a:t>MENU UI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dirty="0" smtClean="0">
                <a:solidFill>
                  <a:schemeClr val="accent1"/>
                </a:solidFill>
              </a:rPr>
              <a:t>Filters - opened</a:t>
            </a:r>
            <a:endParaRPr lang="en" sz="1200" dirty="0">
              <a:solidFill>
                <a:schemeClr val="accent1"/>
              </a:solidFill>
            </a:endParaRPr>
          </a:p>
        </p:txBody>
      </p:sp>
      <p:cxnSp>
        <p:nvCxnSpPr>
          <p:cNvPr id="14" name="Shape 295"/>
          <p:cNvCxnSpPr>
            <a:stCxn id="15" idx="3"/>
            <a:endCxn id="13" idx="1"/>
          </p:cNvCxnSpPr>
          <p:nvPr/>
        </p:nvCxnSpPr>
        <p:spPr>
          <a:xfrm flipV="1">
            <a:off x="6794218" y="2184437"/>
            <a:ext cx="946222" cy="65398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Shape 294"/>
          <p:cNvSpPr/>
          <p:nvPr/>
        </p:nvSpPr>
        <p:spPr>
          <a:xfrm>
            <a:off x="4572000" y="1088806"/>
            <a:ext cx="2222218" cy="3499224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460" y="1635620"/>
            <a:ext cx="1952342" cy="288040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Dot"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114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Economica</vt:lpstr>
      <vt:lpstr>simple-light-2</vt:lpstr>
      <vt:lpstr>Wireframes high fidelity responsive design - mobile</vt:lpstr>
      <vt:lpstr>Index</vt:lpstr>
      <vt:lpstr>Menu and home</vt:lpstr>
      <vt:lpstr>Home and menu</vt:lpstr>
      <vt:lpstr>Invite friends</vt:lpstr>
      <vt:lpstr>Invite friends: Create invite for friends</vt:lpstr>
      <vt:lpstr>Invite friends: Create reservation</vt:lpstr>
      <vt:lpstr>Digital menu</vt:lpstr>
      <vt:lpstr>Digital menu: Filter menu</vt:lpstr>
      <vt:lpstr>Digital menu: Define order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Wireframes  low fidelity</dc:title>
  <dc:creator>Bartelheimer, Jens</dc:creator>
  <cp:lastModifiedBy>Moncho Llorca, Jaime</cp:lastModifiedBy>
  <cp:revision>32</cp:revision>
  <dcterms:modified xsi:type="dcterms:W3CDTF">2017-04-26T08:35:23Z</dcterms:modified>
</cp:coreProperties>
</file>